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 id="2147483708" r:id="rId2"/>
  </p:sldMasterIdLst>
  <p:sldIdLst>
    <p:sldId id="309" r:id="rId3"/>
    <p:sldId id="257" r:id="rId4"/>
    <p:sldId id="306" r:id="rId5"/>
    <p:sldId id="307" r:id="rId6"/>
    <p:sldId id="258" r:id="rId7"/>
    <p:sldId id="308" r:id="rId8"/>
    <p:sldId id="259" r:id="rId9"/>
    <p:sldId id="260" r:id="rId10"/>
  </p:sldIdLst>
  <p:sldSz cx="9144000" cy="6858000" type="overhead"/>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42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1122363"/>
            <a:ext cx="6858000" cy="2387600"/>
          </a:xfrm>
        </p:spPr>
        <p:txBody>
          <a:bodyPr anchor="b"/>
          <a:lstStyle>
            <a:lvl1pPr algn="ctr">
              <a:defRPr sz="45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2093680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75596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43675" y="365125"/>
            <a:ext cx="1971675"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628650" y="365125"/>
            <a:ext cx="5800725"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637471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6065417" y="5054602"/>
            <a:ext cx="673276" cy="279400"/>
          </a:xfrm>
        </p:spPr>
        <p:txBody>
          <a:bodyPr/>
          <a:lstStyle/>
          <a:p>
            <a:fld id="{423790AC-94EE-4494-9250-6E7FA6B9B6A2}" type="datetimeFigureOut">
              <a:rPr lang="ar-IQ" smtClean="0"/>
              <a:t>23/04/1441</a:t>
            </a:fld>
            <a:endParaRPr lang="ar-IQ"/>
          </a:p>
        </p:txBody>
      </p:sp>
      <p:sp>
        <p:nvSpPr>
          <p:cNvPr id="5" name="Footer Placeholder 4"/>
          <p:cNvSpPr>
            <a:spLocks noGrp="1"/>
          </p:cNvSpPr>
          <p:nvPr>
            <p:ph type="ftr" sz="quarter" idx="11"/>
          </p:nvPr>
        </p:nvSpPr>
        <p:spPr>
          <a:xfrm>
            <a:off x="1921934" y="5054602"/>
            <a:ext cx="4064860" cy="279400"/>
          </a:xfrm>
        </p:spPr>
        <p:txBody>
          <a:bodyPr/>
          <a:lstStyle/>
          <a:p>
            <a:endParaRPr lang="ar-IQ"/>
          </a:p>
        </p:txBody>
      </p:sp>
      <p:sp>
        <p:nvSpPr>
          <p:cNvPr id="6" name="Slide Number Placeholder 5"/>
          <p:cNvSpPr>
            <a:spLocks noGrp="1"/>
          </p:cNvSpPr>
          <p:nvPr>
            <p:ph type="sldNum" sz="quarter" idx="12"/>
          </p:nvPr>
        </p:nvSpPr>
        <p:spPr>
          <a:xfrm>
            <a:off x="6817317" y="5054602"/>
            <a:ext cx="413483" cy="279400"/>
          </a:xfrm>
        </p:spPr>
        <p:txBody>
          <a:bodyPr/>
          <a:lstStyle/>
          <a:p>
            <a:fld id="{BDDE5BCE-0ADB-43CE-BF57-E4E592AACAEE}" type="slidenum">
              <a:rPr lang="ar-IQ" smtClean="0"/>
              <a:t>‹#›</a:t>
            </a:fld>
            <a:endParaRPr lang="ar-IQ"/>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60562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528110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5783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23790AC-94EE-4494-9250-6E7FA6B9B6A2}" type="datetimeFigureOut">
              <a:rPr lang="ar-IQ" smtClean="0"/>
              <a:t>23/04/1441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764698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23790AC-94EE-4494-9250-6E7FA6B9B6A2}" type="datetimeFigureOut">
              <a:rPr lang="ar-IQ" smtClean="0"/>
              <a:t>23/04/1441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DDE5BCE-0ADB-43CE-BF57-E4E592AACAEE}" type="slidenum">
              <a:rPr lang="ar-IQ" smtClean="0"/>
              <a:t>‹#›</a:t>
            </a:fld>
            <a:endParaRPr lang="ar-IQ"/>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49480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23790AC-94EE-4494-9250-6E7FA6B9B6A2}" type="datetimeFigureOut">
              <a:rPr lang="ar-IQ" smtClean="0"/>
              <a:t>23/04/1441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DDE5BCE-0ADB-43CE-BF57-E4E592AACAEE}" type="slidenum">
              <a:rPr lang="ar-IQ" smtClean="0"/>
              <a:t>‹#›</a:t>
            </a:fld>
            <a:endParaRPr lang="ar-IQ"/>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346356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790AC-94EE-4494-9250-6E7FA6B9B6A2}" type="datetimeFigureOut">
              <a:rPr lang="ar-IQ" smtClean="0"/>
              <a:t>23/04/1441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897468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3790AC-94EE-4494-9250-6E7FA6B9B6A2}" type="datetimeFigureOut">
              <a:rPr lang="ar-IQ" smtClean="0"/>
              <a:t>23/04/1441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DDE5BCE-0ADB-43CE-BF57-E4E592AACAEE}" type="slidenum">
              <a:rPr lang="ar-IQ" smtClean="0"/>
              <a:t>‹#›</a:t>
            </a:fld>
            <a:endParaRPr lang="ar-IQ"/>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52038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2449092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3790AC-94EE-4494-9250-6E7FA6B9B6A2}" type="datetimeFigureOut">
              <a:rPr lang="ar-IQ" smtClean="0"/>
              <a:t>23/04/1441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4270688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3790AC-94EE-4494-9250-6E7FA6B9B6A2}" type="datetimeFigureOut">
              <a:rPr lang="ar-IQ" smtClean="0"/>
              <a:t>23/04/1441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0873568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49123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477599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13937065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177122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ar-SA" smtClean="0"/>
              <a:t>انقر لتحرير نمط العنوان الرئيسي</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620259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113281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DE5BCE-0ADB-43CE-BF57-E4E592AACAEE}" type="slidenum">
              <a:rPr lang="ar-IQ" smtClean="0"/>
              <a:t>‹#›</a:t>
            </a:fld>
            <a:endParaRPr lang="ar-IQ"/>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2621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623888" y="1709739"/>
            <a:ext cx="7886700" cy="2852737"/>
          </a:xfrm>
        </p:spPr>
        <p:txBody>
          <a:bodyPr anchor="b"/>
          <a:lstStyle>
            <a:lvl1pPr>
              <a:defRPr sz="45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23790AC-94EE-4494-9250-6E7FA6B9B6A2}" type="datetimeFigureOut">
              <a:rPr lang="ar-IQ" smtClean="0"/>
              <a:t>23/04/1441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4208214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628650" y="1825625"/>
            <a:ext cx="38862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29150" y="1825625"/>
            <a:ext cx="38862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23790AC-94EE-4494-9250-6E7FA6B9B6A2}" type="datetimeFigureOut">
              <a:rPr lang="ar-IQ" smtClean="0"/>
              <a:t>23/04/1441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51056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365126"/>
            <a:ext cx="78867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629842" y="2505075"/>
            <a:ext cx="3868340"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29150" y="2505075"/>
            <a:ext cx="3887391"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23790AC-94EE-4494-9250-6E7FA6B9B6A2}" type="datetimeFigureOut">
              <a:rPr lang="ar-IQ" smtClean="0"/>
              <a:t>23/04/1441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583749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23790AC-94EE-4494-9250-6E7FA6B9B6A2}" type="datetimeFigureOut">
              <a:rPr lang="ar-IQ" smtClean="0"/>
              <a:t>23/04/1441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3116598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23790AC-94EE-4494-9250-6E7FA6B9B6A2}" type="datetimeFigureOut">
              <a:rPr lang="ar-IQ" smtClean="0"/>
              <a:t>23/04/1441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10382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24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23790AC-94EE-4494-9250-6E7FA6B9B6A2}" type="datetimeFigureOut">
              <a:rPr lang="ar-IQ" smtClean="0"/>
              <a:t>23/04/1441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142871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29841" y="457200"/>
            <a:ext cx="2949178" cy="1600200"/>
          </a:xfrm>
        </p:spPr>
        <p:txBody>
          <a:bodyPr anchor="b"/>
          <a:lstStyle>
            <a:lvl1pPr>
              <a:defRPr sz="24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ar-IQ"/>
          </a:p>
        </p:txBody>
      </p:sp>
      <p:sp>
        <p:nvSpPr>
          <p:cNvPr id="4" name="عنصر نائب للنص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23790AC-94EE-4494-9250-6E7FA6B9B6A2}" type="datetimeFigureOut">
              <a:rPr lang="ar-IQ" smtClean="0"/>
              <a:t>23/04/1441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DDE5BCE-0ADB-43CE-BF57-E4E592AACAEE}" type="slidenum">
              <a:rPr lang="ar-IQ" smtClean="0"/>
              <a:t>‹#›</a:t>
            </a:fld>
            <a:endParaRPr lang="ar-IQ"/>
          </a:p>
        </p:txBody>
      </p:sp>
    </p:spTree>
    <p:extLst>
      <p:ext uri="{BB962C8B-B14F-4D97-AF65-F5344CB8AC3E}">
        <p14:creationId xmlns:p14="http://schemas.microsoft.com/office/powerpoint/2010/main" val="924398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3.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28650" y="365126"/>
            <a:ext cx="78867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628650" y="1825625"/>
            <a:ext cx="78867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457950" y="6356351"/>
            <a:ext cx="2057400" cy="365125"/>
          </a:xfrm>
          <a:prstGeom prst="rect">
            <a:avLst/>
          </a:prstGeom>
        </p:spPr>
        <p:txBody>
          <a:bodyPr vert="horz" lIns="91440" tIns="45720" rIns="91440" bIns="45720" rtlCol="1" anchor="ctr"/>
          <a:lstStyle>
            <a:lvl1pPr algn="r">
              <a:defRPr sz="900">
                <a:solidFill>
                  <a:schemeClr val="tx1">
                    <a:tint val="75000"/>
                  </a:schemeClr>
                </a:solidFill>
              </a:defRPr>
            </a:lvl1pPr>
          </a:lstStyle>
          <a:p>
            <a:fld id="{423790AC-94EE-4494-9250-6E7FA6B9B6A2}" type="datetimeFigureOut">
              <a:rPr lang="ar-IQ" smtClean="0"/>
              <a:t>23/04/1441</a:t>
            </a:fld>
            <a:endParaRPr lang="ar-IQ"/>
          </a:p>
        </p:txBody>
      </p:sp>
      <p:sp>
        <p:nvSpPr>
          <p:cNvPr id="5" name="عنصر نائب للتذييل 4"/>
          <p:cNvSpPr>
            <a:spLocks noGrp="1"/>
          </p:cNvSpPr>
          <p:nvPr>
            <p:ph type="ftr" sz="quarter" idx="3"/>
          </p:nvPr>
        </p:nvSpPr>
        <p:spPr>
          <a:xfrm>
            <a:off x="3028950" y="6356351"/>
            <a:ext cx="3086100" cy="365125"/>
          </a:xfrm>
          <a:prstGeom prst="rect">
            <a:avLst/>
          </a:prstGeom>
        </p:spPr>
        <p:txBody>
          <a:bodyPr vert="horz" lIns="91440" tIns="45720" rIns="91440" bIns="45720" rtlCol="1" anchor="ctr"/>
          <a:lstStyle>
            <a:lvl1pPr algn="ctr">
              <a:defRPr sz="9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628650" y="6356351"/>
            <a:ext cx="2057400" cy="365125"/>
          </a:xfrm>
          <a:prstGeom prst="rect">
            <a:avLst/>
          </a:prstGeom>
        </p:spPr>
        <p:txBody>
          <a:bodyPr vert="horz" lIns="91440" tIns="45720" rIns="91440" bIns="45720" rtlCol="1" anchor="ctr"/>
          <a:lstStyle>
            <a:lvl1pPr algn="l">
              <a:defRPr sz="900">
                <a:solidFill>
                  <a:schemeClr val="tx1">
                    <a:tint val="75000"/>
                  </a:schemeClr>
                </a:solidFill>
              </a:defRPr>
            </a:lvl1pPr>
          </a:lstStyle>
          <a:p>
            <a:fld id="{BDDE5BCE-0ADB-43CE-BF57-E4E592AACAEE}" type="slidenum">
              <a:rPr lang="ar-IQ" smtClean="0"/>
              <a:t>‹#›</a:t>
            </a:fld>
            <a:endParaRPr lang="ar-IQ"/>
          </a:p>
        </p:txBody>
      </p:sp>
    </p:spTree>
    <p:extLst>
      <p:ext uri="{BB962C8B-B14F-4D97-AF65-F5344CB8AC3E}">
        <p14:creationId xmlns:p14="http://schemas.microsoft.com/office/powerpoint/2010/main" val="42241028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r"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ar-IQ"/>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23790AC-94EE-4494-9250-6E7FA6B9B6A2}" type="datetimeFigureOut">
              <a:rPr lang="ar-IQ" smtClean="0"/>
              <a:t>23/04/1441</a:t>
            </a:fld>
            <a:endParaRPr lang="ar-IQ"/>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IQ"/>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DDE5BCE-0ADB-43CE-BF57-E4E592AACAEE}" type="slidenum">
              <a:rPr lang="ar-IQ" smtClean="0"/>
              <a:t>‹#›</a:t>
            </a:fld>
            <a:endParaRPr lang="ar-IQ"/>
          </a:p>
        </p:txBody>
      </p:sp>
    </p:spTree>
    <p:extLst>
      <p:ext uri="{BB962C8B-B14F-4D97-AF65-F5344CB8AC3E}">
        <p14:creationId xmlns:p14="http://schemas.microsoft.com/office/powerpoint/2010/main" val="34362029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1"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899592" y="685802"/>
            <a:ext cx="7330008" cy="5119462"/>
          </a:xfrm>
        </p:spPr>
        <p:txBody>
          <a:bodyPr>
            <a:normAutofit lnSpcReduction="10000"/>
          </a:bodyPr>
          <a:lstStyle/>
          <a:p>
            <a:pPr marL="18288" indent="0" algn="ctr">
              <a:buNone/>
            </a:pPr>
            <a:r>
              <a:rPr lang="ar-IQ" sz="5400" dirty="0" smtClean="0">
                <a:latin typeface="Simplified Arabic" panose="02020603050405020304" pitchFamily="18" charset="-78"/>
                <a:cs typeface="Simplified Arabic" panose="02020603050405020304" pitchFamily="18" charset="-78"/>
              </a:rPr>
              <a:t> </a:t>
            </a:r>
          </a:p>
          <a:p>
            <a:pPr marL="18288" indent="0" algn="ctr">
              <a:buNone/>
            </a:pPr>
            <a:r>
              <a:rPr lang="ar-IQ" sz="4400" dirty="0" smtClean="0">
                <a:latin typeface="Simplified Arabic" panose="02020603050405020304" pitchFamily="18" charset="-78"/>
                <a:cs typeface="Simplified Arabic" panose="02020603050405020304" pitchFamily="18" charset="-78"/>
              </a:rPr>
              <a:t>مادة مبادئ المحاسبة </a:t>
            </a:r>
          </a:p>
          <a:p>
            <a:pPr marL="18288" indent="0" algn="ctr">
              <a:buNone/>
            </a:pPr>
            <a:r>
              <a:rPr lang="ar-IQ" sz="4400" dirty="0" smtClean="0">
                <a:latin typeface="Simplified Arabic" panose="02020603050405020304" pitchFamily="18" charset="-78"/>
                <a:cs typeface="Simplified Arabic" panose="02020603050405020304" pitchFamily="18" charset="-78"/>
              </a:rPr>
              <a:t>المرحلة الأولى </a:t>
            </a:r>
          </a:p>
          <a:p>
            <a:pPr marL="18288" indent="0" algn="ctr">
              <a:buNone/>
            </a:pPr>
            <a:r>
              <a:rPr lang="ar-IQ" sz="4400" dirty="0" smtClean="0">
                <a:latin typeface="Simplified Arabic" panose="02020603050405020304" pitchFamily="18" charset="-78"/>
                <a:cs typeface="Simplified Arabic" panose="02020603050405020304" pitchFamily="18" charset="-78"/>
              </a:rPr>
              <a:t>قسم الإدارة العامة </a:t>
            </a:r>
          </a:p>
          <a:p>
            <a:pPr marL="18288" indent="0" algn="ctr">
              <a:buNone/>
            </a:pPr>
            <a:r>
              <a:rPr lang="ar-IQ" sz="4400" dirty="0" smtClean="0">
                <a:latin typeface="Simplified Arabic" panose="02020603050405020304" pitchFamily="18" charset="-78"/>
                <a:cs typeface="Simplified Arabic" panose="02020603050405020304" pitchFamily="18" charset="-78"/>
              </a:rPr>
              <a:t>اعداد </a:t>
            </a:r>
          </a:p>
          <a:p>
            <a:pPr marL="18288" indent="0" algn="ctr">
              <a:buNone/>
            </a:pPr>
            <a:r>
              <a:rPr lang="ar-IQ" sz="4400" dirty="0" smtClean="0">
                <a:latin typeface="Simplified Arabic" panose="02020603050405020304" pitchFamily="18" charset="-78"/>
                <a:cs typeface="Simplified Arabic" panose="02020603050405020304" pitchFamily="18" charset="-78"/>
              </a:rPr>
              <a:t>م. عمار غازي ابراهيم</a:t>
            </a:r>
          </a:p>
          <a:p>
            <a:pPr marL="18288" indent="0" algn="ctr">
              <a:buNone/>
            </a:pPr>
            <a:endParaRPr lang="ar-IQ" sz="5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04218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85582"/>
            <a:ext cx="8352928" cy="7771358"/>
          </a:xfrm>
          <a:prstGeom prst="rect">
            <a:avLst/>
          </a:prstGeom>
        </p:spPr>
        <p:txBody>
          <a:bodyPr wrap="square">
            <a:spAutoFit/>
          </a:bodyPr>
          <a:lstStyle/>
          <a:p>
            <a:pPr lvl="0"/>
            <a:endParaRPr lang="ar-IQ" sz="1700" b="1" dirty="0" smtClean="0"/>
          </a:p>
          <a:p>
            <a:pPr lvl="0" algn="just"/>
            <a:r>
              <a:rPr lang="ar-IQ" sz="2000" b="1" dirty="0" smtClean="0">
                <a:latin typeface="Simplified Arabic" panose="02020603050405020304" pitchFamily="18" charset="-78"/>
                <a:cs typeface="Simplified Arabic" panose="02020603050405020304" pitchFamily="18" charset="-78"/>
              </a:rPr>
              <a:t>مفهوم المحاسبة </a:t>
            </a:r>
            <a:r>
              <a:rPr lang="ar-IQ" sz="2000" b="1" dirty="0">
                <a:latin typeface="Simplified Arabic" panose="02020603050405020304" pitchFamily="18" charset="-78"/>
                <a:cs typeface="Simplified Arabic" panose="02020603050405020304" pitchFamily="18" charset="-78"/>
              </a:rPr>
              <a:t>:- </a:t>
            </a:r>
            <a:endParaRPr lang="en-US" sz="2000" dirty="0">
              <a:latin typeface="Simplified Arabic" panose="02020603050405020304" pitchFamily="18" charset="-78"/>
              <a:cs typeface="Simplified Arabic" panose="02020603050405020304" pitchFamily="18" charset="-78"/>
            </a:endParaRPr>
          </a:p>
          <a:p>
            <a:pPr algn="just"/>
            <a:r>
              <a:rPr lang="ar-IQ" sz="2000" b="1" dirty="0" smtClean="0">
                <a:latin typeface="Simplified Arabic" panose="02020603050405020304" pitchFamily="18" charset="-78"/>
                <a:cs typeface="Simplified Arabic" panose="02020603050405020304" pitchFamily="18" charset="-78"/>
              </a:rPr>
              <a:t> </a:t>
            </a:r>
            <a:r>
              <a:rPr lang="ar-IQ" sz="2000" b="1" dirty="0">
                <a:latin typeface="Simplified Arabic" panose="02020603050405020304" pitchFamily="18" charset="-78"/>
                <a:cs typeface="Simplified Arabic" panose="02020603050405020304" pitchFamily="18" charset="-78"/>
              </a:rPr>
              <a:t>تعد المحاسبة علم من العلوم الاجتماعية التي تهدف الى خدمة النشاط الاقتصادي والاجتماعي على مختلف المستويات , وتعد اداة جوهرية ومهمة تستخدم في اتخاذ القرارات الادارية والاقتصادية للشركة . </a:t>
            </a:r>
            <a:endParaRPr lang="en-US" sz="2000" dirty="0">
              <a:latin typeface="Simplified Arabic" panose="02020603050405020304" pitchFamily="18" charset="-78"/>
              <a:cs typeface="Simplified Arabic" panose="02020603050405020304" pitchFamily="18" charset="-78"/>
            </a:endParaRPr>
          </a:p>
          <a:p>
            <a:pPr algn="just"/>
            <a:r>
              <a:rPr lang="ar-IQ" sz="2000" b="1" dirty="0" smtClean="0">
                <a:latin typeface="Simplified Arabic" panose="02020603050405020304" pitchFamily="18" charset="-78"/>
                <a:cs typeface="Simplified Arabic" panose="02020603050405020304" pitchFamily="18" charset="-78"/>
              </a:rPr>
              <a:t>والمحاسبة </a:t>
            </a:r>
            <a:r>
              <a:rPr lang="ar-IQ" sz="2000" b="1" dirty="0">
                <a:latin typeface="Simplified Arabic" panose="02020603050405020304" pitchFamily="18" charset="-78"/>
                <a:cs typeface="Simplified Arabic" panose="02020603050405020304" pitchFamily="18" charset="-78"/>
              </a:rPr>
              <a:t>يقصد بها بأنها (( علم وفن يختص بتسجيل وتبويب وتصنيف وتلخيص الاحداث المالية لغرض استخدامها في ترشيد او اتخاذ القرارات وعلى مختلف المستويات )) . </a:t>
            </a:r>
            <a:endParaRPr lang="en-US" sz="2000"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    وان المحاسبة هي علم اي بمعنى انها لها اصولها العلمية النابعة من المبادئ والمفاهيم والاسس التي توصل اليها عن طريق الدراسة والبحث وهي تختلف عن العلوم الاخرى مثل ( الكيمياء , الفيزياء , الرياضيات ) كون تلك العلوم تقوم على قوانين الطبيعة كذلك المحاسبة فن من خلال الاستعمال الكفء للوسائل المتاحة للوصول الى نتائج مفيدة بالإضافة الى الخبرة العلمية والمقدرة على تقدير الامور والحكم عليها . </a:t>
            </a:r>
            <a:endParaRPr lang="en-US" sz="2000"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 </a:t>
            </a:r>
            <a:r>
              <a:rPr lang="ar-IQ" sz="2000" b="1" dirty="0" smtClean="0">
                <a:latin typeface="Simplified Arabic" panose="02020603050405020304" pitchFamily="18" charset="-78"/>
                <a:cs typeface="Simplified Arabic" panose="02020603050405020304" pitchFamily="18" charset="-78"/>
              </a:rPr>
              <a:t>وان </a:t>
            </a:r>
            <a:r>
              <a:rPr lang="ar-IQ" sz="2000" b="1" dirty="0">
                <a:latin typeface="Simplified Arabic" panose="02020603050405020304" pitchFamily="18" charset="-78"/>
                <a:cs typeface="Simplified Arabic" panose="02020603050405020304" pitchFamily="18" charset="-78"/>
              </a:rPr>
              <a:t>الغرض من المحاسبة هي خدمة النشاط الاقتصادي سواء كان على مستوى المنشأة ( الوحدة الاقتصادية) او على المستوى القومي ( مستوى الدولة ) لغرض الاستفادة منها في التخطيط واتخاذ القرارات . </a:t>
            </a:r>
            <a:endParaRPr lang="en-US" sz="2000" dirty="0">
              <a:latin typeface="Simplified Arabic" panose="02020603050405020304" pitchFamily="18" charset="-78"/>
              <a:cs typeface="Simplified Arabic" panose="02020603050405020304" pitchFamily="18" charset="-78"/>
            </a:endParaRPr>
          </a:p>
          <a:p>
            <a:pPr lvl="0" algn="just"/>
            <a:r>
              <a:rPr lang="ar-IQ" sz="2000" b="1" dirty="0">
                <a:latin typeface="Simplified Arabic" panose="02020603050405020304" pitchFamily="18" charset="-78"/>
                <a:cs typeface="Simplified Arabic" panose="02020603050405020304" pitchFamily="18" charset="-78"/>
              </a:rPr>
              <a:t>مفهوم المحاسبة واهدافها :- (</a:t>
            </a:r>
            <a:r>
              <a:rPr lang="en-US" sz="2000" b="1" dirty="0">
                <a:latin typeface="Simplified Arabic" panose="02020603050405020304" pitchFamily="18" charset="-78"/>
                <a:cs typeface="Simplified Arabic" panose="02020603050405020304" pitchFamily="18" charset="-78"/>
              </a:rPr>
              <a:t>Concept of accounting and objectives </a:t>
            </a:r>
            <a:r>
              <a:rPr lang="ar-IQ" sz="2000" b="1" dirty="0">
                <a:latin typeface="Simplified Arabic" panose="02020603050405020304" pitchFamily="18" charset="-78"/>
                <a:cs typeface="Simplified Arabic" panose="02020603050405020304" pitchFamily="18" charset="-78"/>
              </a:rPr>
              <a:t>) </a:t>
            </a:r>
            <a:endParaRPr lang="en-US" sz="2000"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تختص المحاسبة بخدمة النشاط الاقتصادي والاجتماعي وتتمثل هذه الخدمة في وصف وتلخيص الاحداث المالية لذلك النشاط عن طريق قياس تلك الاحداث وتسجيلها وتبويبها وتصنيفها في مجموعة من السجلات لغرض توفير البيانات معبرا عنها بالأرقام التي تعبر عن الاحداث بشكل منظم ودقيق ويتم تلخيص هذه الاحداث على شكل تقارير وقوائم مالية تقدم الى الجهات المستفيدة . </a:t>
            </a:r>
            <a:endParaRPr lang="ar-IQ" sz="2000" b="1" dirty="0" smtClean="0">
              <a:latin typeface="Simplified Arabic" panose="02020603050405020304" pitchFamily="18" charset="-78"/>
              <a:cs typeface="Simplified Arabic" panose="02020603050405020304" pitchFamily="18" charset="-78"/>
            </a:endParaRPr>
          </a:p>
          <a:p>
            <a:endParaRPr lang="ar-IQ" sz="1700" b="1" dirty="0"/>
          </a:p>
          <a:p>
            <a:endParaRPr lang="ar-IQ" sz="1700" b="1" dirty="0" smtClean="0"/>
          </a:p>
          <a:p>
            <a:endParaRPr lang="ar-IQ" sz="1700" b="1" dirty="0"/>
          </a:p>
          <a:p>
            <a:endParaRPr lang="ar-IQ" sz="1700" b="1" dirty="0" smtClean="0"/>
          </a:p>
          <a:p>
            <a:endParaRPr lang="ar-IQ" sz="1700" b="1" dirty="0"/>
          </a:p>
          <a:p>
            <a:endParaRPr lang="en-US" sz="1700" dirty="0"/>
          </a:p>
        </p:txBody>
      </p:sp>
    </p:spTree>
    <p:extLst>
      <p:ext uri="{BB962C8B-B14F-4D97-AF65-F5344CB8AC3E}">
        <p14:creationId xmlns:p14="http://schemas.microsoft.com/office/powerpoint/2010/main" val="1342053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43608" y="332656"/>
            <a:ext cx="7704856" cy="9048631"/>
          </a:xfrm>
          <a:prstGeom prst="rect">
            <a:avLst/>
          </a:prstGeom>
        </p:spPr>
        <p:txBody>
          <a:bodyPr wrap="square">
            <a:spAutoFit/>
          </a:bodyPr>
          <a:lstStyle/>
          <a:p>
            <a:pPr algn="just"/>
            <a:r>
              <a:rPr lang="ar-IQ" sz="2000" dirty="0" smtClean="0">
                <a:latin typeface="Simplified Arabic" panose="02020603050405020304" pitchFamily="18" charset="-78"/>
                <a:cs typeface="Simplified Arabic" panose="02020603050405020304" pitchFamily="18" charset="-78"/>
              </a:rPr>
              <a:t>أهداف </a:t>
            </a:r>
            <a:r>
              <a:rPr lang="ar-IQ" sz="2000" dirty="0">
                <a:latin typeface="Simplified Arabic" panose="02020603050405020304" pitchFamily="18" charset="-78"/>
                <a:cs typeface="Simplified Arabic" panose="02020603050405020304" pitchFamily="18" charset="-78"/>
              </a:rPr>
              <a:t>المحاسبة :-</a:t>
            </a:r>
          </a:p>
          <a:p>
            <a:pPr algn="just"/>
            <a:r>
              <a:rPr lang="ar-IQ" sz="2000" dirty="0">
                <a:latin typeface="Simplified Arabic" panose="02020603050405020304" pitchFamily="18" charset="-78"/>
                <a:cs typeface="Simplified Arabic" panose="02020603050405020304" pitchFamily="18" charset="-78"/>
              </a:rPr>
              <a:t>اولاً:- اهداف المحاسبة على مستوى الشركة ( الوحدة الاقتصادية ) .</a:t>
            </a:r>
          </a:p>
          <a:p>
            <a:pPr algn="just"/>
            <a:r>
              <a:rPr lang="ar-IQ" sz="2000" dirty="0">
                <a:latin typeface="Simplified Arabic" panose="02020603050405020304" pitchFamily="18" charset="-78"/>
                <a:cs typeface="Simplified Arabic" panose="02020603050405020304" pitchFamily="18" charset="-78"/>
              </a:rPr>
              <a:t>اظهار نتائج العمليات التشغيلية للوحدة الاقتصادية ويتحقق هذا الهدف من خلال تسجيل الاحداث خلال الفترة التي تخصها وبالتالي مقابلة هذه الايرادات مع المصاريف التي كانت وراء تحقق هذه الايرادات للوصول الى الربح او الخسارة .</a:t>
            </a:r>
          </a:p>
          <a:p>
            <a:pPr algn="just"/>
            <a:r>
              <a:rPr lang="ar-IQ" sz="2000" dirty="0" smtClean="0">
                <a:latin typeface="Simplified Arabic" panose="02020603050405020304" pitchFamily="18" charset="-78"/>
                <a:cs typeface="Simplified Arabic" panose="02020603050405020304" pitchFamily="18" charset="-78"/>
              </a:rPr>
              <a:t>ترشيد </a:t>
            </a:r>
            <a:r>
              <a:rPr lang="ar-IQ" sz="2000" dirty="0">
                <a:latin typeface="Simplified Arabic" panose="02020603050405020304" pitchFamily="18" charset="-78"/>
                <a:cs typeface="Simplified Arabic" panose="02020603050405020304" pitchFamily="18" charset="-78"/>
              </a:rPr>
              <a:t>الادارة في عملية التخطيط والرقابة واتخاذ القرارات بواسطة البيانات المستخرجة من السجلات والدفاتر المحاسبية . </a:t>
            </a:r>
          </a:p>
          <a:p>
            <a:pPr algn="just"/>
            <a:r>
              <a:rPr lang="ar-IQ" sz="2000" dirty="0">
                <a:latin typeface="Simplified Arabic" panose="02020603050405020304" pitchFamily="18" charset="-78"/>
                <a:cs typeface="Simplified Arabic" panose="02020603050405020304" pitchFamily="18" charset="-78"/>
              </a:rPr>
              <a:t>تقديم التقارير الى الجهات الخارجية التي تهتم بنتائج نشاط الشركة وتتمثل هذه التقارير بالقوائم المالية . </a:t>
            </a:r>
          </a:p>
          <a:p>
            <a:pPr algn="just"/>
            <a:r>
              <a:rPr lang="ar-IQ" sz="2000" dirty="0">
                <a:latin typeface="Simplified Arabic" panose="02020603050405020304" pitchFamily="18" charset="-78"/>
                <a:cs typeface="Simplified Arabic" panose="02020603050405020304" pitchFamily="18" charset="-78"/>
              </a:rPr>
              <a:t>ثانياً :- أهداف المحاسبة على المستوى القومي .</a:t>
            </a:r>
          </a:p>
          <a:p>
            <a:pPr algn="just"/>
            <a:r>
              <a:rPr lang="ar-IQ" sz="2000" dirty="0">
                <a:latin typeface="Simplified Arabic" panose="02020603050405020304" pitchFamily="18" charset="-78"/>
                <a:cs typeface="Simplified Arabic" panose="02020603050405020304" pitchFamily="18" charset="-78"/>
              </a:rPr>
              <a:t>قياس النشاط الاقتصادي للدولة .</a:t>
            </a:r>
          </a:p>
          <a:p>
            <a:pPr algn="just"/>
            <a:r>
              <a:rPr lang="ar-IQ" sz="2000" dirty="0">
                <a:latin typeface="Simplified Arabic" panose="02020603050405020304" pitchFamily="18" charset="-78"/>
                <a:cs typeface="Simplified Arabic" panose="02020603050405020304" pitchFamily="18" charset="-78"/>
              </a:rPr>
              <a:t>تحديد الطاقة الانتاجية الموجودة في الاقتصاد القومي </a:t>
            </a:r>
            <a:r>
              <a:rPr lang="ar-IQ" sz="2000" dirty="0" smtClean="0">
                <a:latin typeface="Simplified Arabic" panose="02020603050405020304" pitchFamily="18" charset="-78"/>
                <a:cs typeface="Simplified Arabic" panose="02020603050405020304" pitchFamily="18" charset="-78"/>
              </a:rPr>
              <a:t>.</a:t>
            </a:r>
          </a:p>
          <a:p>
            <a:endParaRPr lang="ar-IQ" dirty="0"/>
          </a:p>
          <a:p>
            <a:r>
              <a:rPr lang="ar-IQ" dirty="0"/>
              <a:t>فروع المحاسبة ( حقول المحاسبة ) :-</a:t>
            </a:r>
          </a:p>
          <a:p>
            <a:r>
              <a:rPr lang="ar-IQ" dirty="0" smtClean="0"/>
              <a:t> </a:t>
            </a:r>
            <a:r>
              <a:rPr lang="ar-IQ" dirty="0"/>
              <a:t>تحدث المحاسبة تطوراً في حقولها او فروعها وكل فرع يهتم في مجال محاسبي معين وابرز هذه الفروع والمجالات هي :- </a:t>
            </a:r>
          </a:p>
          <a:p>
            <a:r>
              <a:rPr lang="ar-IQ" dirty="0"/>
              <a:t>المحاسبة المالية </a:t>
            </a:r>
            <a:r>
              <a:rPr lang="en-US" dirty="0"/>
              <a:t>Financial accounting  :- </a:t>
            </a:r>
          </a:p>
          <a:p>
            <a:r>
              <a:rPr lang="en-US" dirty="0"/>
              <a:t> </a:t>
            </a:r>
            <a:r>
              <a:rPr lang="ar-IQ" dirty="0" smtClean="0"/>
              <a:t>يرى </a:t>
            </a:r>
            <a:r>
              <a:rPr lang="ar-IQ" dirty="0"/>
              <a:t>البعض ان المحاسبة المالية هي الاهم لأنها تهتم بتسجيل العمليات وتصنيفها وتبويبها خلال فترة مالية معينة واعداد الحسابات الختامية للعمليات التشغيلية وبيان المركز المالي في نهاية الفترة لذا فأن المحاسبة المالية تهتم بقياس النشاط الاقتصادي او الاجتماعي من اجل خدمة الجهات المستفيدة سواء كانوا داخليون او خارجيون .</a:t>
            </a:r>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a:p>
        </p:txBody>
      </p:sp>
    </p:spTree>
    <p:extLst>
      <p:ext uri="{BB962C8B-B14F-4D97-AF65-F5344CB8AC3E}">
        <p14:creationId xmlns:p14="http://schemas.microsoft.com/office/powerpoint/2010/main" val="3548046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404664"/>
            <a:ext cx="8208912" cy="8987076"/>
          </a:xfrm>
          <a:prstGeom prst="rect">
            <a:avLst/>
          </a:prstGeom>
        </p:spPr>
        <p:txBody>
          <a:bodyPr wrap="square">
            <a:spAutoFit/>
          </a:bodyPr>
          <a:lstStyle/>
          <a:p>
            <a:pPr algn="just"/>
            <a:r>
              <a:rPr lang="ar-IQ" sz="2000" dirty="0"/>
              <a:t>محاسبة التكاليف  </a:t>
            </a:r>
            <a:r>
              <a:rPr lang="en-US" sz="2000" dirty="0"/>
              <a:t>Cost accounting </a:t>
            </a:r>
            <a:r>
              <a:rPr lang="en-US" sz="2000" dirty="0" smtClean="0"/>
              <a:t>:- </a:t>
            </a:r>
          </a:p>
          <a:p>
            <a:pPr algn="just"/>
            <a:r>
              <a:rPr lang="en-US" sz="2000" dirty="0" smtClean="0"/>
              <a:t>       </a:t>
            </a:r>
            <a:r>
              <a:rPr lang="ar-IQ" sz="2000" dirty="0" smtClean="0"/>
              <a:t>ينصب اهتمامها في متابعة عناصر التكاليف ( الموارد والاجور والتكاليف الصناعية غير المباشرة) وصولاً الى تحديد كلفة المنتج , ولا يقتصر عمل محاسبة التكاليف في الشركات الصناعية بل يشمل الشركات الخدمية وتهدف الى الرقابة على التكاليف الفعلية وتوفير المعلومات عن النفقات اللازمة في اتخاذ القرارات المتعلقة بالشركة , لذا فهي تعد اداة لترشيد الادارة في عملية التخطيط والرقابة واتخاذ القرارات . </a:t>
            </a:r>
          </a:p>
          <a:p>
            <a:pPr algn="just"/>
            <a:r>
              <a:rPr lang="ar-IQ" sz="2000" dirty="0" smtClean="0"/>
              <a:t>المحاسبة </a:t>
            </a:r>
            <a:r>
              <a:rPr lang="ar-IQ" sz="2000" dirty="0"/>
              <a:t>الادارية  </a:t>
            </a:r>
            <a:r>
              <a:rPr lang="en-US" sz="2000" dirty="0"/>
              <a:t>Administration accounting </a:t>
            </a:r>
            <a:r>
              <a:rPr lang="en-US" sz="2000" dirty="0" smtClean="0"/>
              <a:t>:-</a:t>
            </a:r>
          </a:p>
          <a:p>
            <a:pPr algn="just"/>
            <a:r>
              <a:rPr lang="en-US" sz="2000" dirty="0" smtClean="0"/>
              <a:t>       </a:t>
            </a:r>
            <a:r>
              <a:rPr lang="ar-IQ" sz="2000" dirty="0"/>
              <a:t>تهتم المحاسبة الادارية بتحليل البيانات الاخرى ذات العلاقة بنشاط الشركة لغرض توفير المعلومات اللازمة لمساعدة الادارة في مجالات التخطيط ووضع الاهداف وتقييم الاداء واتخاذ القرارات , فهي تركز على نشاط الشركة في الماضي وربطة بالمستقبل لغرض اتخاذ القرارات الهامة </a:t>
            </a:r>
          </a:p>
          <a:p>
            <a:pPr algn="just"/>
            <a:r>
              <a:rPr lang="ar-IQ" sz="2000" dirty="0"/>
              <a:t>المحاسبة الحكومية  </a:t>
            </a:r>
            <a:r>
              <a:rPr lang="en-US" sz="2000" dirty="0"/>
              <a:t>Government accounting  :- </a:t>
            </a:r>
          </a:p>
          <a:p>
            <a:pPr algn="just"/>
            <a:r>
              <a:rPr lang="en-US" sz="2000" dirty="0"/>
              <a:t>      </a:t>
            </a:r>
            <a:r>
              <a:rPr lang="ar-IQ" sz="2000" dirty="0"/>
              <a:t>تهتم المحاسبة الحكومية بالعمل المحاسبي في الوحدات الحكومية كالوزارات والخزائن المركزية وغيرها والتي لا تهدف الى الربح , وتهدف المحاسبة الحكومية الى تحقيق :-</a:t>
            </a:r>
          </a:p>
          <a:p>
            <a:pPr algn="just"/>
            <a:r>
              <a:rPr lang="ar-IQ" sz="2000" dirty="0"/>
              <a:t>توفير البيانات اللازمة لمتابعة تنفيذ الموازنة العامة للدولة . </a:t>
            </a:r>
          </a:p>
          <a:p>
            <a:pPr algn="just"/>
            <a:r>
              <a:rPr lang="ar-IQ" sz="2000" dirty="0"/>
              <a:t>تسجيل عمليات صرف الموارد في الاوجه المحددة لها في الموازنة العامة للدولة . </a:t>
            </a:r>
          </a:p>
          <a:p>
            <a:pPr algn="just"/>
            <a:r>
              <a:rPr lang="ar-IQ" sz="2000" dirty="0"/>
              <a:t>تسجيل عمليات تحصيل الموارد المالية من مصادرها المختلفة .</a:t>
            </a:r>
          </a:p>
          <a:p>
            <a:pPr algn="just"/>
            <a:r>
              <a:rPr lang="ar-IQ" sz="2000" dirty="0" smtClean="0"/>
              <a:t>المحاسبة </a:t>
            </a:r>
            <a:r>
              <a:rPr lang="ar-IQ" sz="2000" dirty="0"/>
              <a:t>الضريبية  </a:t>
            </a:r>
            <a:r>
              <a:rPr lang="en-US" sz="2000" dirty="0"/>
              <a:t>Tax accounting  :- </a:t>
            </a:r>
          </a:p>
          <a:p>
            <a:pPr algn="just"/>
            <a:r>
              <a:rPr lang="en-US" sz="2000" dirty="0"/>
              <a:t>      </a:t>
            </a:r>
            <a:r>
              <a:rPr lang="ar-IQ" sz="2000" dirty="0"/>
              <a:t>تعتمد المحاسبة الضريبية على البيانات المالية التي تعد من ادارة الشركة والتي يتم على اساسها الدخل الخاضع للضريبة في ضوء القوانين والتعليمات الخاصة بالبلد . </a:t>
            </a:r>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p:txBody>
      </p:sp>
    </p:spTree>
    <p:extLst>
      <p:ext uri="{BB962C8B-B14F-4D97-AF65-F5344CB8AC3E}">
        <p14:creationId xmlns:p14="http://schemas.microsoft.com/office/powerpoint/2010/main" val="1204255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0"/>
            <a:ext cx="8208912" cy="6955750"/>
          </a:xfrm>
          <a:prstGeom prst="rect">
            <a:avLst/>
          </a:prstGeom>
        </p:spPr>
        <p:txBody>
          <a:bodyPr wrap="square">
            <a:spAutoFit/>
          </a:bodyPr>
          <a:lstStyle/>
          <a:p>
            <a:pPr lvl="0" algn="just"/>
            <a:endParaRPr lang="ar-IQ" sz="2000" b="1" u="sng" dirty="0" smtClean="0">
              <a:latin typeface="Simplified Arabic" panose="02020603050405020304" pitchFamily="18" charset="-78"/>
              <a:cs typeface="Simplified Arabic" panose="02020603050405020304" pitchFamily="18" charset="-78"/>
            </a:endParaRPr>
          </a:p>
          <a:p>
            <a:pPr lvl="0" algn="just"/>
            <a:endParaRPr lang="ar-IQ" sz="2000" b="1" u="sng" dirty="0" smtClean="0">
              <a:latin typeface="Simplified Arabic" panose="02020603050405020304" pitchFamily="18" charset="-78"/>
              <a:cs typeface="Simplified Arabic" panose="02020603050405020304" pitchFamily="18" charset="-78"/>
            </a:endParaRPr>
          </a:p>
          <a:p>
            <a:pPr lvl="0" algn="just"/>
            <a:r>
              <a:rPr lang="ar-IQ" sz="2000" b="1" u="sng" dirty="0" smtClean="0">
                <a:latin typeface="Simplified Arabic" panose="02020603050405020304" pitchFamily="18" charset="-78"/>
                <a:cs typeface="Simplified Arabic" panose="02020603050405020304" pitchFamily="18" charset="-78"/>
              </a:rPr>
              <a:t>المحاسبة </a:t>
            </a:r>
            <a:r>
              <a:rPr lang="ar-IQ" sz="2000" b="1" u="sng" dirty="0">
                <a:latin typeface="Simplified Arabic" panose="02020603050405020304" pitchFamily="18" charset="-78"/>
                <a:cs typeface="Simplified Arabic" panose="02020603050405020304" pitchFamily="18" charset="-78"/>
              </a:rPr>
              <a:t>القومية  </a:t>
            </a:r>
            <a:r>
              <a:rPr lang="en-US" sz="2000" b="1" u="sng" dirty="0">
                <a:latin typeface="Simplified Arabic" panose="02020603050405020304" pitchFamily="18" charset="-78"/>
                <a:cs typeface="Simplified Arabic" panose="02020603050405020304" pitchFamily="18" charset="-78"/>
              </a:rPr>
              <a:t>National accounting </a:t>
            </a:r>
            <a:r>
              <a:rPr lang="ar-IQ" sz="2000" b="1" u="sng" dirty="0">
                <a:latin typeface="Simplified Arabic" panose="02020603050405020304" pitchFamily="18" charset="-78"/>
                <a:cs typeface="Simplified Arabic" panose="02020603050405020304" pitchFamily="18" charset="-78"/>
              </a:rPr>
              <a:t> :- </a:t>
            </a:r>
            <a:endParaRPr lang="en-US" sz="2000" b="1"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  </a:t>
            </a:r>
            <a:r>
              <a:rPr lang="ar-IQ" sz="2000" b="1" dirty="0" smtClean="0">
                <a:latin typeface="Simplified Arabic" panose="02020603050405020304" pitchFamily="18" charset="-78"/>
                <a:cs typeface="Simplified Arabic" panose="02020603050405020304" pitchFamily="18" charset="-78"/>
              </a:rPr>
              <a:t>تختص </a:t>
            </a:r>
            <a:r>
              <a:rPr lang="ar-IQ" sz="2000" b="1" dirty="0">
                <a:latin typeface="Simplified Arabic" panose="02020603050405020304" pitchFamily="18" charset="-78"/>
                <a:cs typeface="Simplified Arabic" panose="02020603050405020304" pitchFamily="18" charset="-78"/>
              </a:rPr>
              <a:t>المحاسبة القومية بتوفير المعلومات لاتخاذ القرارات الاقتصادية على المستوى القطاعي والاقليمي وليس على مستوى الدولة من خلال تحليل وقياس الانشطة الاقتصادية فيما يتعلق بالدخل القومي والناتج القومي ومدى مساهمة كل قطاع في توليد الناتج القومي . </a:t>
            </a:r>
            <a:endParaRPr lang="en-US" sz="2000" b="1" dirty="0">
              <a:latin typeface="Simplified Arabic" panose="02020603050405020304" pitchFamily="18" charset="-78"/>
              <a:cs typeface="Simplified Arabic" panose="02020603050405020304" pitchFamily="18" charset="-78"/>
            </a:endParaRPr>
          </a:p>
          <a:p>
            <a:pPr lvl="0" algn="just"/>
            <a:r>
              <a:rPr lang="ar-IQ" sz="2000" b="1" u="sng" dirty="0">
                <a:latin typeface="Simplified Arabic" panose="02020603050405020304" pitchFamily="18" charset="-78"/>
                <a:cs typeface="Simplified Arabic" panose="02020603050405020304" pitchFamily="18" charset="-78"/>
              </a:rPr>
              <a:t>المحاسبة الدولية  </a:t>
            </a:r>
            <a:r>
              <a:rPr lang="en-US" sz="2000" b="1" u="sng" dirty="0">
                <a:latin typeface="Simplified Arabic" panose="02020603050405020304" pitchFamily="18" charset="-78"/>
                <a:cs typeface="Simplified Arabic" panose="02020603050405020304" pitchFamily="18" charset="-78"/>
              </a:rPr>
              <a:t>International accounting</a:t>
            </a:r>
            <a:r>
              <a:rPr lang="ar-IQ" sz="2000" b="1" u="sng" dirty="0">
                <a:latin typeface="Simplified Arabic" panose="02020603050405020304" pitchFamily="18" charset="-78"/>
                <a:cs typeface="Simplified Arabic" panose="02020603050405020304" pitchFamily="18" charset="-78"/>
              </a:rPr>
              <a:t> :- </a:t>
            </a:r>
            <a:endParaRPr lang="en-US" sz="2000" b="1"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 </a:t>
            </a:r>
            <a:r>
              <a:rPr lang="ar-IQ" sz="2000" b="1" dirty="0" smtClean="0">
                <a:latin typeface="Simplified Arabic" panose="02020603050405020304" pitchFamily="18" charset="-78"/>
                <a:cs typeface="Simplified Arabic" panose="02020603050405020304" pitchFamily="18" charset="-78"/>
              </a:rPr>
              <a:t>تهتم </a:t>
            </a:r>
            <a:r>
              <a:rPr lang="ar-IQ" sz="2000" b="1" dirty="0">
                <a:latin typeface="Simplified Arabic" panose="02020603050405020304" pitchFamily="18" charset="-78"/>
                <a:cs typeface="Simplified Arabic" panose="02020603050405020304" pitchFamily="18" charset="-78"/>
              </a:rPr>
              <a:t>المحاسبة الدولية بتنظيم العمل المحاسبي بين الشركات متعددة الجنسيات                                 نتيجة العمل التجاري والاقتصادي بين الدول , حيث اوجدت معايير المحاسبة الدولية </a:t>
            </a:r>
            <a:r>
              <a:rPr lang="en-US" sz="2000" b="1" dirty="0">
                <a:latin typeface="Simplified Arabic" panose="02020603050405020304" pitchFamily="18" charset="-78"/>
                <a:cs typeface="Simplified Arabic" panose="02020603050405020304" pitchFamily="18" charset="-78"/>
              </a:rPr>
              <a:t>International accounting standard </a:t>
            </a:r>
            <a:r>
              <a:rPr lang="ar-IQ" sz="2000" b="1" dirty="0">
                <a:latin typeface="Simplified Arabic" panose="02020603050405020304" pitchFamily="18" charset="-78"/>
                <a:cs typeface="Simplified Arabic" panose="02020603050405020304" pitchFamily="18" charset="-78"/>
              </a:rPr>
              <a:t> ( </a:t>
            </a:r>
            <a:r>
              <a:rPr lang="en-US" sz="2000" b="1" dirty="0">
                <a:latin typeface="Simplified Arabic" panose="02020603050405020304" pitchFamily="18" charset="-78"/>
                <a:cs typeface="Simplified Arabic" panose="02020603050405020304" pitchFamily="18" charset="-78"/>
              </a:rPr>
              <a:t>IAS</a:t>
            </a:r>
            <a:r>
              <a:rPr lang="ar-IQ" sz="2000" b="1" dirty="0">
                <a:latin typeface="Simplified Arabic" panose="02020603050405020304" pitchFamily="18" charset="-78"/>
                <a:cs typeface="Simplified Arabic" panose="02020603050405020304" pitchFamily="18" charset="-78"/>
              </a:rPr>
              <a:t> ) لتنظيم العمل المحاسبي . </a:t>
            </a:r>
            <a:endParaRPr lang="en-US" sz="2000" b="1" dirty="0">
              <a:latin typeface="Simplified Arabic" panose="02020603050405020304" pitchFamily="18" charset="-78"/>
              <a:cs typeface="Simplified Arabic" panose="02020603050405020304" pitchFamily="18" charset="-78"/>
            </a:endParaRPr>
          </a:p>
          <a:p>
            <a:pPr algn="just"/>
            <a:r>
              <a:rPr lang="ar-IQ" sz="2000" b="1" dirty="0" smtClean="0">
                <a:latin typeface="Simplified Arabic" panose="02020603050405020304" pitchFamily="18" charset="-78"/>
                <a:cs typeface="Simplified Arabic" panose="02020603050405020304" pitchFamily="18" charset="-78"/>
              </a:rPr>
              <a:t>وهناك </a:t>
            </a:r>
            <a:r>
              <a:rPr lang="ar-IQ" sz="2000" b="1" dirty="0">
                <a:latin typeface="Simplified Arabic" panose="02020603050405020304" pitchFamily="18" charset="-78"/>
                <a:cs typeface="Simplified Arabic" panose="02020603050405020304" pitchFamily="18" charset="-78"/>
              </a:rPr>
              <a:t>انواع اخرى من المحاسبة كل منها يهتم في مجال معين مثل ( محاسبة النفط , محاسبة البنوك والتأمين , المحاسبة البيئية , محاسبة الموارد البشرية , المحاسبة الاجتماعية , المحاسبة الزراعية , ...... الخ ) . </a:t>
            </a:r>
            <a:endParaRPr lang="ar-IQ" sz="2000" b="1" dirty="0" smtClean="0">
              <a:latin typeface="Simplified Arabic" panose="02020603050405020304" pitchFamily="18" charset="-78"/>
              <a:cs typeface="Simplified Arabic" panose="02020603050405020304" pitchFamily="18" charset="-78"/>
            </a:endParaRPr>
          </a:p>
          <a:p>
            <a:pPr algn="just"/>
            <a:endParaRPr lang="ar-IQ" b="1" dirty="0">
              <a:latin typeface="Simplified Arabic" panose="02020603050405020304" pitchFamily="18" charset="-78"/>
              <a:cs typeface="Simplified Arabic" panose="02020603050405020304" pitchFamily="18" charset="-78"/>
            </a:endParaRPr>
          </a:p>
          <a:p>
            <a:pPr algn="just"/>
            <a:r>
              <a:rPr lang="ar-IQ" b="1" dirty="0" smtClean="0">
                <a:latin typeface="Simplified Arabic" panose="02020603050405020304" pitchFamily="18" charset="-78"/>
                <a:cs typeface="Simplified Arabic" panose="02020603050405020304" pitchFamily="18" charset="-78"/>
              </a:rPr>
              <a:t>مستخدمي </a:t>
            </a:r>
            <a:r>
              <a:rPr lang="ar-IQ" b="1" dirty="0">
                <a:latin typeface="Simplified Arabic" panose="02020603050405020304" pitchFamily="18" charset="-78"/>
                <a:cs typeface="Simplified Arabic" panose="02020603050405020304" pitchFamily="18" charset="-78"/>
              </a:rPr>
              <a:t>المعلومات المحاسبية ( الجهات المستفيدة ) </a:t>
            </a:r>
            <a:r>
              <a:rPr lang="ar-IQ" b="1" dirty="0" smtClean="0">
                <a:latin typeface="Simplified Arabic" panose="02020603050405020304" pitchFamily="18" charset="-78"/>
                <a:cs typeface="Simplified Arabic" panose="02020603050405020304" pitchFamily="18" charset="-78"/>
              </a:rPr>
              <a:t>:-</a:t>
            </a:r>
          </a:p>
          <a:p>
            <a:pPr algn="just"/>
            <a:r>
              <a:rPr lang="ar-IQ" b="1" dirty="0" smtClean="0">
                <a:latin typeface="Simplified Arabic" panose="02020603050405020304" pitchFamily="18" charset="-78"/>
                <a:cs typeface="Simplified Arabic" panose="02020603050405020304" pitchFamily="18" charset="-78"/>
              </a:rPr>
              <a:t> </a:t>
            </a:r>
            <a:r>
              <a:rPr lang="ar-IQ" b="1" dirty="0">
                <a:latin typeface="Simplified Arabic" panose="02020603050405020304" pitchFamily="18" charset="-78"/>
                <a:cs typeface="Simplified Arabic" panose="02020603050405020304" pitchFamily="18" charset="-78"/>
              </a:rPr>
              <a:t>تقدم القوائم والتقارير المالية الى عدة جهات تسمى مستخدمي المعلومات المحاسبية ويختلف نوع المعلومات التي يستفاد منها هؤلاء المستخدمين ويمكن تقسيم مستخدمي المعلومات المحاسبية الى نوعين رئيسيين :- </a:t>
            </a:r>
          </a:p>
          <a:p>
            <a:pPr algn="just"/>
            <a:r>
              <a:rPr lang="ar-IQ" b="1" dirty="0">
                <a:latin typeface="Simplified Arabic" panose="02020603050405020304" pitchFamily="18" charset="-78"/>
                <a:cs typeface="Simplified Arabic" panose="02020603050405020304" pitchFamily="18" charset="-78"/>
              </a:rPr>
              <a:t>المستخدمين الداخليون  </a:t>
            </a:r>
            <a:r>
              <a:rPr lang="en-US" b="1" dirty="0">
                <a:latin typeface="Simplified Arabic" panose="02020603050405020304" pitchFamily="18" charset="-78"/>
                <a:cs typeface="Simplified Arabic" panose="02020603050405020304" pitchFamily="18" charset="-78"/>
              </a:rPr>
              <a:t>internal users  :- </a:t>
            </a:r>
          </a:p>
          <a:p>
            <a:pPr algn="just"/>
            <a:r>
              <a:rPr lang="ar-IQ" b="1" dirty="0">
                <a:latin typeface="Simplified Arabic" panose="02020603050405020304" pitchFamily="18" charset="-78"/>
                <a:cs typeface="Simplified Arabic" panose="02020603050405020304" pitchFamily="18" charset="-78"/>
              </a:rPr>
              <a:t>يتمثل المستخدمون الداخليون في ادارة الشركة اذ انها تحتاج الى المعلومات المحاسبية لكي تمارس وظائفها في التخطيط والتنظيم واتخاذ القرارات والرقابة وتقويم الاداء .</a:t>
            </a:r>
          </a:p>
          <a:p>
            <a:endParaRPr lang="ar-IQ" sz="1500" b="1" dirty="0"/>
          </a:p>
          <a:p>
            <a:endParaRPr lang="ar-IQ" sz="1500" b="1" dirty="0" smtClean="0"/>
          </a:p>
          <a:p>
            <a:endParaRPr lang="ar-IQ" sz="1500" b="1" dirty="0"/>
          </a:p>
          <a:p>
            <a:endParaRPr lang="en-US" sz="1500" b="1" dirty="0"/>
          </a:p>
        </p:txBody>
      </p:sp>
    </p:spTree>
    <p:extLst>
      <p:ext uri="{BB962C8B-B14F-4D97-AF65-F5344CB8AC3E}">
        <p14:creationId xmlns:p14="http://schemas.microsoft.com/office/powerpoint/2010/main" val="751498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548680"/>
            <a:ext cx="7848872" cy="6801862"/>
          </a:xfrm>
          <a:prstGeom prst="rect">
            <a:avLst/>
          </a:prstGeom>
        </p:spPr>
        <p:txBody>
          <a:bodyPr wrap="square">
            <a:spAutoFit/>
          </a:bodyPr>
          <a:lstStyle/>
          <a:p>
            <a:pPr algn="just"/>
            <a:r>
              <a:rPr lang="ar-IQ" sz="2000" dirty="0"/>
              <a:t>المستخدمون الخارجيون </a:t>
            </a:r>
            <a:r>
              <a:rPr lang="en-US" sz="2000" dirty="0"/>
              <a:t>external users  :- </a:t>
            </a:r>
          </a:p>
          <a:p>
            <a:pPr algn="just"/>
            <a:r>
              <a:rPr lang="ar-IQ" sz="2000" dirty="0"/>
              <a:t>ومن الجهات الخارجية التي تستفيد من المعلومات المحاسبية ما يلي </a:t>
            </a:r>
          </a:p>
          <a:p>
            <a:pPr algn="just"/>
            <a:r>
              <a:rPr lang="ar-IQ" sz="2000" dirty="0"/>
              <a:t>المالكون :- هم الذين يملكون الشركات الفردية واصحاب الاسهم في الشركات المساهمة والتي تتمثل اهدافهم في التعرف على نتيجة اعمال الشركة ومركزها المالي ومدى قدرتها على تحقيق الاهداف .</a:t>
            </a:r>
          </a:p>
          <a:p>
            <a:pPr algn="just"/>
            <a:r>
              <a:rPr lang="ar-IQ" sz="2000" dirty="0"/>
              <a:t>الدائنون :- وهم الفئة التي تتعامل مع الشركة في حالة البيع والاقتراض والذين من خلال المعلومات المحاسبية يتم معرفة مدى قدرة الشركة في سداد الديون وغيرها .</a:t>
            </a:r>
          </a:p>
          <a:p>
            <a:pPr algn="just"/>
            <a:r>
              <a:rPr lang="ar-IQ" sz="2000" dirty="0"/>
              <a:t>الجهات الحكومية :- ابرز الجهات الحكومية هي دائرة الضريبة لغرض تحديد الوعاء الضريبي للشركة .</a:t>
            </a:r>
          </a:p>
          <a:p>
            <a:pPr algn="just"/>
            <a:r>
              <a:rPr lang="ar-IQ" sz="2000" dirty="0"/>
              <a:t>جهات اخرى :- تتمثل بنقابات العمال التي تدافع عن حقوق العمال والجمعيات والمنظمات الخيرية وغيرها . </a:t>
            </a:r>
          </a:p>
          <a:p>
            <a:pPr algn="just"/>
            <a:r>
              <a:rPr lang="ar-IQ" sz="2000" dirty="0" smtClean="0"/>
              <a:t>علاقة </a:t>
            </a:r>
            <a:r>
              <a:rPr lang="ar-IQ" sz="2000" dirty="0"/>
              <a:t>المحاسبة بالعلوم الاخرى :-</a:t>
            </a:r>
          </a:p>
          <a:p>
            <a:pPr algn="just"/>
            <a:r>
              <a:rPr lang="ar-IQ" sz="2000" dirty="0"/>
              <a:t>       ترتبط المحاسبة بالعلوم الاخرى كالإدارة والاقتصاد والقانون والاحصاء لذا ينبغي على المحاسب ان يكون لديه المام بالعلوم الاخرى </a:t>
            </a:r>
            <a:r>
              <a:rPr lang="ar-IQ" sz="2000" dirty="0" smtClean="0"/>
              <a:t>.</a:t>
            </a:r>
          </a:p>
          <a:p>
            <a:pPr algn="just"/>
            <a:r>
              <a:rPr lang="ar-IQ" sz="2000" dirty="0" smtClean="0"/>
              <a:t>علاقة </a:t>
            </a:r>
            <a:r>
              <a:rPr lang="ar-IQ" sz="2000" dirty="0"/>
              <a:t>المحاسبة بالإدارة </a:t>
            </a:r>
            <a:r>
              <a:rPr lang="en-US" sz="2000" dirty="0"/>
              <a:t>Accounting and management  :-  </a:t>
            </a:r>
          </a:p>
          <a:p>
            <a:pPr algn="just"/>
            <a:r>
              <a:rPr lang="en-US" sz="2000" dirty="0"/>
              <a:t>   </a:t>
            </a:r>
            <a:r>
              <a:rPr lang="ar-IQ" sz="2000" dirty="0"/>
              <a:t>ان وظائف الادارة والمتمثلة بالتخطيط والرقابة واتخاذ القرارات تعتمد على ما تقدمة المحاسبة فمثلا التخطيط يعتمد على المعلومات التحليلية التي تقدمها المحاسبة وكذلك وظيفة اتخاذ القرارات تعتمد على المفاضلة بين البدائل المختلفة المتاحة للإدارة واساس المفاضلة هي البيانات المالية لكل بديل كما على الادارة تزويد المحاسبة بأهداف المنشأة والسياسات التي تعتمدها لكي تتمكن المحاسبة من ادائها بنجاح , لذا فأن العلاقة بينهما هي علاقة تبادلية .  </a:t>
            </a:r>
            <a:endParaRPr lang="ar-IQ" dirty="0" smtClean="0"/>
          </a:p>
          <a:p>
            <a:endParaRPr lang="ar-IQ" dirty="0"/>
          </a:p>
          <a:p>
            <a:endParaRPr lang="ar-IQ" dirty="0"/>
          </a:p>
        </p:txBody>
      </p:sp>
    </p:spTree>
    <p:extLst>
      <p:ext uri="{BB962C8B-B14F-4D97-AF65-F5344CB8AC3E}">
        <p14:creationId xmlns:p14="http://schemas.microsoft.com/office/powerpoint/2010/main" val="3396755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
            <a:ext cx="8568952" cy="7432804"/>
          </a:xfrm>
          <a:prstGeom prst="rect">
            <a:avLst/>
          </a:prstGeom>
        </p:spPr>
        <p:txBody>
          <a:bodyPr wrap="square">
            <a:spAutoFit/>
          </a:bodyPr>
          <a:lstStyle/>
          <a:p>
            <a:pPr lvl="0" algn="just"/>
            <a:endParaRPr lang="ar-IQ" b="1" dirty="0" smtClean="0"/>
          </a:p>
          <a:p>
            <a:pPr lvl="0" algn="just"/>
            <a:endParaRPr lang="ar-IQ" b="1" dirty="0"/>
          </a:p>
          <a:p>
            <a:pPr lvl="0" algn="just"/>
            <a:r>
              <a:rPr lang="ar-IQ" sz="2000" b="1" dirty="0">
                <a:latin typeface="Simplified Arabic" panose="02020603050405020304" pitchFamily="18" charset="-78"/>
                <a:cs typeface="Simplified Arabic" panose="02020603050405020304" pitchFamily="18" charset="-78"/>
              </a:rPr>
              <a:t>علاقة المحاسبة بالاقتصاد </a:t>
            </a:r>
            <a:r>
              <a:rPr lang="en-US" sz="2000" b="1" dirty="0">
                <a:latin typeface="Simplified Arabic" panose="02020603050405020304" pitchFamily="18" charset="-78"/>
                <a:cs typeface="Simplified Arabic" panose="02020603050405020304" pitchFamily="18" charset="-78"/>
              </a:rPr>
              <a:t>Accounting and Economy  :- </a:t>
            </a:r>
          </a:p>
          <a:p>
            <a:pPr lvl="0" algn="just"/>
            <a:endParaRPr lang="ar-IQ" sz="2000" b="1" dirty="0">
              <a:latin typeface="Simplified Arabic" panose="02020603050405020304" pitchFamily="18" charset="-78"/>
              <a:cs typeface="Simplified Arabic" panose="02020603050405020304" pitchFamily="18" charset="-78"/>
            </a:endParaRPr>
          </a:p>
          <a:p>
            <a:pPr lvl="0" algn="just"/>
            <a:r>
              <a:rPr lang="ar-IQ" sz="2000" b="1" dirty="0" smtClean="0">
                <a:latin typeface="Simplified Arabic" panose="02020603050405020304" pitchFamily="18" charset="-78"/>
                <a:cs typeface="Simplified Arabic" panose="02020603050405020304" pitchFamily="18" charset="-78"/>
              </a:rPr>
              <a:t>العلاقة </a:t>
            </a:r>
            <a:r>
              <a:rPr lang="ar-IQ" sz="2000" b="1" dirty="0">
                <a:latin typeface="Simplified Arabic" panose="02020603050405020304" pitchFamily="18" charset="-78"/>
                <a:cs typeface="Simplified Arabic" panose="02020603050405020304" pitchFamily="18" charset="-78"/>
              </a:rPr>
              <a:t>بين المحاسبة والاقتصاد علاقة تبادلية وذلك لتأثير احدهما على الاخر فالمحاسبة تهتم بقياس النشاط الاقتصادي لغرض وضع الخطط اذ ان الكثير من المصطلحات المستخدمة في الدراسات المحاسبية هي مستمدة من المفاهيم الاقتصادية مثلا الربح هو مفهوم اقتصادي تعمل المحاسبة على قياسه بشكل دوري او في نهاية الفترة المالية .</a:t>
            </a:r>
            <a:endParaRPr lang="en-US" sz="2000"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كذلك التمييز بين النشاط الجاري والنشاط الرأسمالي هو مفهوم اقتصادي للتمييز بين الدخل ورأس المال , كما ان الاقتصاديون يستفادون من خبرة المحاسب لذا العلاقة بينهما تبقى قائمة </a:t>
            </a:r>
            <a:r>
              <a:rPr lang="ar-IQ" sz="2000" b="1" u="sng" dirty="0">
                <a:latin typeface="Simplified Arabic" panose="02020603050405020304" pitchFamily="18" charset="-78"/>
                <a:cs typeface="Simplified Arabic" panose="02020603050405020304" pitchFamily="18" charset="-78"/>
              </a:rPr>
              <a:t> </a:t>
            </a:r>
            <a:endParaRPr lang="en-US" sz="2000" dirty="0">
              <a:latin typeface="Simplified Arabic" panose="02020603050405020304" pitchFamily="18" charset="-78"/>
              <a:cs typeface="Simplified Arabic" panose="02020603050405020304" pitchFamily="18" charset="-78"/>
            </a:endParaRPr>
          </a:p>
          <a:p>
            <a:pPr lvl="0" algn="just"/>
            <a:r>
              <a:rPr lang="ar-IQ" sz="2000" b="1" u="sng" dirty="0">
                <a:latin typeface="Simplified Arabic" panose="02020603050405020304" pitchFamily="18" charset="-78"/>
                <a:cs typeface="Simplified Arabic" panose="02020603050405020304" pitchFamily="18" charset="-78"/>
              </a:rPr>
              <a:t>علاقة المحاسبة بالقانون </a:t>
            </a:r>
            <a:r>
              <a:rPr lang="en-US" sz="2000" b="1" u="sng" dirty="0">
                <a:latin typeface="Simplified Arabic" panose="02020603050405020304" pitchFamily="18" charset="-78"/>
                <a:cs typeface="Simplified Arabic" panose="02020603050405020304" pitchFamily="18" charset="-78"/>
              </a:rPr>
              <a:t>Accounting and Law </a:t>
            </a:r>
            <a:r>
              <a:rPr lang="ar-IQ" sz="2000" b="1" u="sng" dirty="0">
                <a:latin typeface="Simplified Arabic" panose="02020603050405020304" pitchFamily="18" charset="-78"/>
                <a:cs typeface="Simplified Arabic" panose="02020603050405020304" pitchFamily="18" charset="-78"/>
              </a:rPr>
              <a:t> :-  </a:t>
            </a:r>
            <a:endParaRPr lang="en-US" sz="2000"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       تبدأ العلاقة بين المحاسبة والقانون على اساس ان الشركة كوحدة اقتصادية يمكن النظر اليها كوحدة قانونية اي ان الشركات تقوم بأداء عملها وفقا للقوانين والتعليمات والتي ينبغي الالتزام بها </a:t>
            </a:r>
            <a:endParaRPr lang="ar-IQ" sz="2000" b="1" dirty="0" smtClean="0">
              <a:latin typeface="Simplified Arabic" panose="02020603050405020304" pitchFamily="18" charset="-78"/>
              <a:cs typeface="Simplified Arabic" panose="02020603050405020304" pitchFamily="18" charset="-78"/>
            </a:endParaRPr>
          </a:p>
          <a:p>
            <a:pPr algn="just"/>
            <a:endParaRPr lang="ar-IQ" sz="1600" b="1"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كالقانون التجاري وقانون ضرائب الدخل وقانون الشركات وقانون سوق الادارة المالية وقانون البنك المركزي وغيرها .</a:t>
            </a:r>
          </a:p>
          <a:p>
            <a:pPr algn="just"/>
            <a:r>
              <a:rPr lang="ar-IQ" sz="2000" b="1" dirty="0">
                <a:latin typeface="Simplified Arabic" panose="02020603050405020304" pitchFamily="18" charset="-78"/>
                <a:cs typeface="Simplified Arabic" panose="02020603050405020304" pitchFamily="18" charset="-78"/>
              </a:rPr>
              <a:t>علاقة المحاسبة بالإحصاء </a:t>
            </a:r>
            <a:r>
              <a:rPr lang="en-US" sz="2000" b="1" dirty="0">
                <a:latin typeface="Simplified Arabic" panose="02020603050405020304" pitchFamily="18" charset="-78"/>
                <a:cs typeface="Simplified Arabic" panose="02020603050405020304" pitchFamily="18" charset="-78"/>
              </a:rPr>
              <a:t>Accounting and Statistics  :-  </a:t>
            </a:r>
          </a:p>
          <a:p>
            <a:pPr algn="just"/>
            <a:r>
              <a:rPr lang="ar-IQ" sz="2000" b="1" dirty="0" smtClean="0">
                <a:latin typeface="Simplified Arabic" panose="02020603050405020304" pitchFamily="18" charset="-78"/>
                <a:cs typeface="Simplified Arabic" panose="02020603050405020304" pitchFamily="18" charset="-78"/>
              </a:rPr>
              <a:t>المحاسبة </a:t>
            </a:r>
            <a:r>
              <a:rPr lang="ar-IQ" sz="2000" b="1" dirty="0">
                <a:latin typeface="Simplified Arabic" panose="02020603050405020304" pitchFamily="18" charset="-78"/>
                <a:cs typeface="Simplified Arabic" panose="02020603050405020304" pitchFamily="18" charset="-78"/>
              </a:rPr>
              <a:t>والاحصاء كل منهما يعتمد على الارقام , </a:t>
            </a:r>
            <a:r>
              <a:rPr lang="ar-IQ" sz="2000" b="1" dirty="0" err="1">
                <a:latin typeface="Simplified Arabic" panose="02020603050405020304" pitchFamily="18" charset="-78"/>
                <a:cs typeface="Simplified Arabic" panose="02020603050405020304" pitchFamily="18" charset="-78"/>
              </a:rPr>
              <a:t>فالاحصاء</a:t>
            </a:r>
            <a:r>
              <a:rPr lang="ar-IQ" sz="2000" b="1" dirty="0">
                <a:latin typeface="Simplified Arabic" panose="02020603050405020304" pitchFamily="18" charset="-78"/>
                <a:cs typeface="Simplified Arabic" panose="02020603050405020304" pitchFamily="18" charset="-78"/>
              </a:rPr>
              <a:t> يجمع البيانات عن الوقائع والاحداث وايجاد العلاقة بينهما , اما المحاسبة تعتمد الارقام التي تنتهي بالقيم النقدية </a:t>
            </a:r>
            <a:r>
              <a:rPr lang="ar-IQ" sz="2000" b="1" dirty="0" err="1">
                <a:latin typeface="Simplified Arabic" panose="02020603050405020304" pitchFamily="18" charset="-78"/>
                <a:cs typeface="Simplified Arabic" panose="02020603050405020304" pitchFamily="18" charset="-78"/>
              </a:rPr>
              <a:t>للاحداث</a:t>
            </a:r>
            <a:r>
              <a:rPr lang="ar-IQ" sz="2000" b="1" dirty="0">
                <a:latin typeface="Simplified Arabic" panose="02020603050405020304" pitchFamily="18" charset="-78"/>
                <a:cs typeface="Simplified Arabic" panose="02020603050405020304" pitchFamily="18" charset="-78"/>
              </a:rPr>
              <a:t> الاقتصادية ,لذا فالمحاسبة تعتمد على الاساليب والطرق الاحصائية عند تحليل وتبويب بياناتها او عند اعداد الدراسات والبحوث , اما الاحصاء يعتمد على البيانات القيمية الكمية </a:t>
            </a:r>
            <a:r>
              <a:rPr lang="ar-IQ" sz="2000" b="1" dirty="0" err="1">
                <a:latin typeface="Simplified Arabic" panose="02020603050405020304" pitchFamily="18" charset="-78"/>
                <a:cs typeface="Simplified Arabic" panose="02020603050405020304" pitchFamily="18" charset="-78"/>
              </a:rPr>
              <a:t>لاعداد</a:t>
            </a:r>
            <a:r>
              <a:rPr lang="ar-IQ" sz="2000" b="1" dirty="0">
                <a:latin typeface="Simplified Arabic" panose="02020603050405020304" pitchFamily="18" charset="-78"/>
                <a:cs typeface="Simplified Arabic" panose="02020603050405020304" pitchFamily="18" charset="-78"/>
              </a:rPr>
              <a:t> التفسيرات والتقديرات والتوقعات المستقبلية .</a:t>
            </a:r>
          </a:p>
          <a:p>
            <a:endParaRPr lang="ar-IQ" sz="1500" b="1" dirty="0" smtClean="0"/>
          </a:p>
          <a:p>
            <a:endParaRPr lang="ar-IQ" sz="1500" b="1" dirty="0"/>
          </a:p>
          <a:p>
            <a:endParaRPr lang="ar-IQ" sz="1500" dirty="0"/>
          </a:p>
        </p:txBody>
      </p:sp>
    </p:spTree>
    <p:extLst>
      <p:ext uri="{BB962C8B-B14F-4D97-AF65-F5344CB8AC3E}">
        <p14:creationId xmlns:p14="http://schemas.microsoft.com/office/powerpoint/2010/main" val="3008831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0"/>
            <a:ext cx="7992888" cy="4370427"/>
          </a:xfrm>
          <a:prstGeom prst="rect">
            <a:avLst/>
          </a:prstGeom>
        </p:spPr>
        <p:txBody>
          <a:bodyPr wrap="square">
            <a:spAutoFit/>
          </a:bodyPr>
          <a:lstStyle/>
          <a:p>
            <a:pPr lvl="0"/>
            <a:endParaRPr lang="ar-IQ" b="1" u="sng" dirty="0" smtClean="0"/>
          </a:p>
          <a:p>
            <a:pPr lvl="0" algn="just"/>
            <a:endParaRPr lang="ar-IQ" sz="2000" b="1" u="sng" dirty="0" smtClean="0">
              <a:latin typeface="Simplified Arabic" panose="02020603050405020304" pitchFamily="18" charset="-78"/>
              <a:cs typeface="Simplified Arabic" panose="02020603050405020304" pitchFamily="18" charset="-78"/>
            </a:endParaRPr>
          </a:p>
          <a:p>
            <a:pPr lvl="0" algn="just"/>
            <a:r>
              <a:rPr lang="ar-IQ" sz="2000" b="1" u="sng" dirty="0" smtClean="0">
                <a:latin typeface="Simplified Arabic" panose="02020603050405020304" pitchFamily="18" charset="-78"/>
                <a:cs typeface="Simplified Arabic" panose="02020603050405020304" pitchFamily="18" charset="-78"/>
              </a:rPr>
              <a:t>علاقة </a:t>
            </a:r>
            <a:r>
              <a:rPr lang="ar-IQ" sz="2000" b="1" u="sng" dirty="0">
                <a:latin typeface="Simplified Arabic" panose="02020603050405020304" pitchFamily="18" charset="-78"/>
                <a:cs typeface="Simplified Arabic" panose="02020603050405020304" pitchFamily="18" charset="-78"/>
              </a:rPr>
              <a:t>المحاسبة بالتدقيق </a:t>
            </a:r>
            <a:r>
              <a:rPr lang="en-US" sz="2000" b="1" u="sng" dirty="0">
                <a:latin typeface="Simplified Arabic" panose="02020603050405020304" pitchFamily="18" charset="-78"/>
                <a:cs typeface="Simplified Arabic" panose="02020603050405020304" pitchFamily="18" charset="-78"/>
              </a:rPr>
              <a:t>Accounting and Audit </a:t>
            </a:r>
            <a:r>
              <a:rPr lang="ar-IQ" sz="2000" b="1" u="sng" dirty="0">
                <a:latin typeface="Simplified Arabic" panose="02020603050405020304" pitchFamily="18" charset="-78"/>
                <a:cs typeface="Simplified Arabic" panose="02020603050405020304" pitchFamily="18" charset="-78"/>
              </a:rPr>
              <a:t> :- </a:t>
            </a:r>
            <a:endParaRPr lang="en-US" sz="2000" dirty="0">
              <a:latin typeface="Simplified Arabic" panose="02020603050405020304" pitchFamily="18" charset="-78"/>
              <a:cs typeface="Simplified Arabic" panose="02020603050405020304" pitchFamily="18" charset="-78"/>
            </a:endParaRPr>
          </a:p>
          <a:p>
            <a:pPr algn="just"/>
            <a:r>
              <a:rPr lang="ar-IQ" sz="2000" b="1" dirty="0" smtClean="0">
                <a:latin typeface="Simplified Arabic" panose="02020603050405020304" pitchFamily="18" charset="-78"/>
                <a:cs typeface="Simplified Arabic" panose="02020603050405020304" pitchFamily="18" charset="-78"/>
              </a:rPr>
              <a:t> </a:t>
            </a:r>
            <a:r>
              <a:rPr lang="ar-IQ" sz="2000" b="1" dirty="0">
                <a:latin typeface="Simplified Arabic" panose="02020603050405020304" pitchFamily="18" charset="-78"/>
                <a:cs typeface="Simplified Arabic" panose="02020603050405020304" pitchFamily="18" charset="-78"/>
              </a:rPr>
              <a:t>يعتمد عمل المحاسب على القيام بتبويب وتصنيف وتسجيل العمليات المالية في السجلات واعداد القوائم والتقارير المالية , اما المدقق الداخلي يركز عمله على متابعة سير المعاملات التجارية بشكل اصولي اي التأكد من تطبيق نظام الرقابة الداخلية , اما المدقق الخارجي يركز على فحص السجلات والقوائم المالية في نهاية الفترة لذا فأن عمل المدقق يأتي بعد عمل المحاسب لغرض التأكد من مدى التزام الشركة بالمبادئ والمعايير المحاسبية وبالتالي يقدم المدقق الخارجي تقريره الى الشركة يعبر فيه عن رأيه الفني المحايد في القوائم المالية التي اعدت بواسطة المحاسبة المالية ومدى تعبيرها عن نتائج اعمال الشركة ومركزها المالي في نهاية الفترة . </a:t>
            </a:r>
            <a:endParaRPr lang="en-US" sz="2000" dirty="0">
              <a:latin typeface="Simplified Arabic" panose="02020603050405020304" pitchFamily="18" charset="-78"/>
              <a:cs typeface="Simplified Arabic" panose="02020603050405020304" pitchFamily="18" charset="-78"/>
            </a:endParaRPr>
          </a:p>
          <a:p>
            <a:pPr lvl="0" algn="just"/>
            <a:r>
              <a:rPr lang="ar-IQ" sz="2000" b="1" u="sng" dirty="0">
                <a:latin typeface="Simplified Arabic" panose="02020603050405020304" pitchFamily="18" charset="-78"/>
                <a:cs typeface="Simplified Arabic" panose="02020603050405020304" pitchFamily="18" charset="-78"/>
              </a:rPr>
              <a:t>علاقة المحاسبة بتكنلوجيا المعلومات </a:t>
            </a:r>
            <a:r>
              <a:rPr lang="en-US" sz="2000" b="1" u="sng" dirty="0">
                <a:latin typeface="Simplified Arabic" panose="02020603050405020304" pitchFamily="18" charset="-78"/>
                <a:cs typeface="Simplified Arabic" panose="02020603050405020304" pitchFamily="18" charset="-78"/>
              </a:rPr>
              <a:t>Accounting and information Technology </a:t>
            </a:r>
            <a:r>
              <a:rPr lang="ar-IQ" sz="2000" b="1" u="sng" dirty="0">
                <a:latin typeface="Simplified Arabic" panose="02020603050405020304" pitchFamily="18" charset="-78"/>
                <a:cs typeface="Simplified Arabic" panose="02020603050405020304" pitchFamily="18" charset="-78"/>
              </a:rPr>
              <a:t> :-  </a:t>
            </a:r>
            <a:endParaRPr lang="en-US" sz="2000" dirty="0">
              <a:latin typeface="Simplified Arabic" panose="02020603050405020304" pitchFamily="18" charset="-78"/>
              <a:cs typeface="Simplified Arabic" panose="02020603050405020304" pitchFamily="18" charset="-78"/>
            </a:endParaRPr>
          </a:p>
          <a:p>
            <a:pPr algn="just"/>
            <a:r>
              <a:rPr lang="ar-IQ" sz="2000" b="1" dirty="0">
                <a:latin typeface="Simplified Arabic" panose="02020603050405020304" pitchFamily="18" charset="-78"/>
                <a:cs typeface="Simplified Arabic" panose="02020603050405020304" pitchFamily="18" charset="-78"/>
              </a:rPr>
              <a:t>      تلعب (</a:t>
            </a:r>
            <a:r>
              <a:rPr lang="en-US" sz="2000" b="1" dirty="0">
                <a:latin typeface="Simplified Arabic" panose="02020603050405020304" pitchFamily="18" charset="-78"/>
                <a:cs typeface="Simplified Arabic" panose="02020603050405020304" pitchFamily="18" charset="-78"/>
              </a:rPr>
              <a:t>IT</a:t>
            </a:r>
            <a:r>
              <a:rPr lang="ar-IQ" sz="2000" b="1" dirty="0">
                <a:latin typeface="Simplified Arabic" panose="02020603050405020304" pitchFamily="18" charset="-78"/>
                <a:cs typeface="Simplified Arabic" panose="02020603050405020304" pitchFamily="18" charset="-78"/>
              </a:rPr>
              <a:t>) دورا اساسيا في تطوير المحاسبة من خلال تطوير نظم المعلومات </a:t>
            </a:r>
            <a:endParaRPr lang="en-US"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8186018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عضوي">
  <a:themeElements>
    <a:clrScheme name="عضوي">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عضوي">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عضوي">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
  <TotalTime>145</TotalTime>
  <Words>1352</Words>
  <Application>Microsoft Office PowerPoint</Application>
  <PresentationFormat>جهاز عرض</PresentationFormat>
  <Paragraphs>101</Paragraphs>
  <Slides>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2</vt:i4>
      </vt:variant>
      <vt:variant>
        <vt:lpstr>عناوين الشرائح</vt:lpstr>
      </vt:variant>
      <vt:variant>
        <vt:i4>8</vt:i4>
      </vt:variant>
    </vt:vector>
  </HeadingPairs>
  <TitlesOfParts>
    <vt:vector size="16" baseType="lpstr">
      <vt:lpstr>Arial</vt:lpstr>
      <vt:lpstr>Calibri</vt:lpstr>
      <vt:lpstr>Calibri Light</vt:lpstr>
      <vt:lpstr>Garamond</vt:lpstr>
      <vt:lpstr>Simplified Arabic</vt:lpstr>
      <vt:lpstr>Times New Roman</vt:lpstr>
      <vt:lpstr>نسق Office</vt:lpstr>
      <vt:lpstr>عضوي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Ahmed-Under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methaq</dc:creator>
  <cp:lastModifiedBy>al marsa</cp:lastModifiedBy>
  <cp:revision>19</cp:revision>
  <dcterms:created xsi:type="dcterms:W3CDTF">2018-08-11T12:56:13Z</dcterms:created>
  <dcterms:modified xsi:type="dcterms:W3CDTF">2019-12-20T18:34:51Z</dcterms:modified>
</cp:coreProperties>
</file>